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Arimo Bold Italics" panose="020B0604020202020204" charset="0"/>
      <p:regular r:id="rId16"/>
    </p:embeddedFont>
    <p:embeddedFont>
      <p:font typeface="Bebas Neue Cyrillic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obster" panose="020B0604020202020204" charset="-52"/>
      <p:regular r:id="rId22"/>
    </p:embeddedFont>
    <p:embeddedFont>
      <p:font typeface="Noto Serif Display" panose="020B0604020202020204"/>
      <p:regular r:id="rId23"/>
    </p:embeddedFont>
    <p:embeddedFont>
      <p:font typeface="Poppins Light" panose="00000400000000000000" pitchFamily="2" charset="0"/>
      <p:regular r:id="rId24"/>
    </p:embeddedFont>
    <p:embeddedFont>
      <p:font typeface="Poppins Medium" panose="00000600000000000000" pitchFamily="2" charset="0"/>
      <p:regular r:id="rId25"/>
    </p:embeddedFont>
    <p:embeddedFont>
      <p:font typeface="Poppins Medium Bold" panose="020B0604020202020204" charset="0"/>
      <p:regular r:id="rId26"/>
    </p:embeddedFont>
    <p:embeddedFont>
      <p:font typeface="PT Serif Bold" panose="020B0604020202020204" charset="-5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веліна Ткачук" userId="eb17bdd06b35f0b6" providerId="LiveId" clId="{FD0D24C1-E6AC-4F89-9459-5EB6CD93B7A4}"/>
    <pc:docChg chg="modSld">
      <pc:chgData name="Евеліна Ткачук" userId="eb17bdd06b35f0b6" providerId="LiveId" clId="{FD0D24C1-E6AC-4F89-9459-5EB6CD93B7A4}" dt="2024-12-09T22:08:13.198" v="109" actId="14100"/>
      <pc:docMkLst>
        <pc:docMk/>
      </pc:docMkLst>
      <pc:sldChg chg="modSp mod modAnim">
        <pc:chgData name="Евеліна Ткачук" userId="eb17bdd06b35f0b6" providerId="LiveId" clId="{FD0D24C1-E6AC-4F89-9459-5EB6CD93B7A4}" dt="2024-12-09T21:56:27.732" v="15"/>
        <pc:sldMkLst>
          <pc:docMk/>
          <pc:sldMk cId="0" sldId="256"/>
        </pc:sldMkLst>
        <pc:spChg chg="mod">
          <ac:chgData name="Евеліна Ткачук" userId="eb17bdd06b35f0b6" providerId="LiveId" clId="{FD0D24C1-E6AC-4F89-9459-5EB6CD93B7A4}" dt="2024-12-09T21:56:19.099" v="10" actId="1076"/>
          <ac:spMkLst>
            <pc:docMk/>
            <pc:sldMk cId="0" sldId="256"/>
            <ac:spMk id="6" creationId="{00000000-0000-0000-0000-000000000000}"/>
          </ac:spMkLst>
        </pc:spChg>
      </pc:sldChg>
      <pc:sldChg chg="addSp modSp mod">
        <pc:chgData name="Евеліна Ткачук" userId="eb17bdd06b35f0b6" providerId="LiveId" clId="{FD0D24C1-E6AC-4F89-9459-5EB6CD93B7A4}" dt="2024-12-09T22:07:30.557" v="101" actId="1076"/>
        <pc:sldMkLst>
          <pc:docMk/>
          <pc:sldMk cId="0" sldId="263"/>
        </pc:sldMkLst>
        <pc:spChg chg="add mod">
          <ac:chgData name="Евеліна Ткачук" userId="eb17bdd06b35f0b6" providerId="LiveId" clId="{FD0D24C1-E6AC-4F89-9459-5EB6CD93B7A4}" dt="2024-12-09T22:07:30.557" v="101" actId="1076"/>
          <ac:spMkLst>
            <pc:docMk/>
            <pc:sldMk cId="0" sldId="263"/>
            <ac:spMk id="23" creationId="{588F80BF-4AD4-47E1-82D1-8EAC7019F132}"/>
          </ac:spMkLst>
        </pc:spChg>
      </pc:sldChg>
      <pc:sldChg chg="modSp mod">
        <pc:chgData name="Евеліна Ткачук" userId="eb17bdd06b35f0b6" providerId="LiveId" clId="{FD0D24C1-E6AC-4F89-9459-5EB6CD93B7A4}" dt="2024-12-09T22:08:13.198" v="109" actId="14100"/>
        <pc:sldMkLst>
          <pc:docMk/>
          <pc:sldMk cId="0" sldId="264"/>
        </pc:sldMkLst>
        <pc:spChg chg="mod">
          <ac:chgData name="Евеліна Ткачук" userId="eb17bdd06b35f0b6" providerId="LiveId" clId="{FD0D24C1-E6AC-4F89-9459-5EB6CD93B7A4}" dt="2024-12-09T22:08:13.198" v="109" actId="1410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Евеліна Ткачук" userId="eb17bdd06b35f0b6" providerId="LiveId" clId="{FD0D24C1-E6AC-4F89-9459-5EB6CD93B7A4}" dt="2024-12-09T22:07:45.858" v="104" actId="14100"/>
          <ac:spMkLst>
            <pc:docMk/>
            <pc:sldMk cId="0" sldId="264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05738" y="2260462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761" y="272836"/>
            <a:ext cx="8230657" cy="6835080"/>
            <a:chOff x="0" y="0"/>
            <a:chExt cx="10974210" cy="911344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3571075" cy="44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1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81062"/>
              <a:ext cx="10974210" cy="7632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186"/>
                </a:lnSpc>
              </a:pPr>
              <a:r>
                <a:rPr lang="en-US" sz="10169" b="1" dirty="0" err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Розробка</a:t>
              </a:r>
              <a:r>
                <a:rPr lang="en-US" sz="10169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 </a:t>
              </a:r>
              <a:r>
                <a:rPr lang="en-US" sz="10169" b="1" dirty="0" err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базового</a:t>
              </a:r>
              <a:r>
                <a:rPr lang="en-US" sz="10169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 </a:t>
              </a:r>
              <a:r>
                <a:rPr lang="en-US" sz="10169" b="1" dirty="0" err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вебпроєкту</a:t>
              </a:r>
              <a:r>
                <a:rPr lang="en-US" sz="10169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 ‘</a:t>
              </a:r>
              <a:r>
                <a:rPr lang="en-US" sz="10169" b="1" dirty="0" err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VofkPizza</a:t>
              </a:r>
              <a:r>
                <a:rPr lang="en-US" sz="10169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’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153400" y="-716402"/>
            <a:ext cx="3586584" cy="2976864"/>
          </a:xfrm>
          <a:custGeom>
            <a:avLst/>
            <a:gdLst/>
            <a:ahLst/>
            <a:cxnLst/>
            <a:rect l="l" t="t" r="r" b="b"/>
            <a:pathLst>
              <a:path w="3586584" h="297686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97053" y="8369686"/>
            <a:ext cx="2871762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8"/>
              </a:lnSpc>
            </a:pP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Робота</a:t>
            </a: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5 </a:t>
            </a: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учасників</a:t>
            </a: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:</a:t>
            </a:r>
          </a:p>
          <a:p>
            <a:pPr algn="ctr">
              <a:lnSpc>
                <a:spcPts val="2378"/>
              </a:lnSpc>
            </a:pP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Анікєєнка</a:t>
            </a: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Миколи</a:t>
            </a:r>
            <a:endParaRPr lang="en-US" sz="1982" b="1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ctr">
              <a:lnSpc>
                <a:spcPts val="2378"/>
              </a:lnSpc>
            </a:pP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Скупейко</a:t>
            </a: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Юлії</a:t>
            </a:r>
            <a:endParaRPr lang="en-US" sz="1982" b="1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ctr">
              <a:lnSpc>
                <a:spcPts val="2378"/>
              </a:lnSpc>
            </a:pP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Старикової</a:t>
            </a: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Юлії</a:t>
            </a:r>
            <a:endParaRPr lang="en-US" sz="1982" b="1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ctr">
              <a:lnSpc>
                <a:spcPts val="2378"/>
              </a:lnSpc>
            </a:pP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Ткачук </a:t>
            </a: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Евеліни</a:t>
            </a:r>
            <a:endParaRPr lang="en-US" sz="1982" b="1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ctr">
              <a:lnSpc>
                <a:spcPts val="2378"/>
              </a:lnSpc>
              <a:spcBef>
                <a:spcPct val="0"/>
              </a:spcBef>
            </a:pP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Ярути</a:t>
            </a:r>
            <a:r>
              <a:rPr lang="en-US" sz="1982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1982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Анни</a:t>
            </a:r>
            <a:endParaRPr lang="en-US" sz="1982" b="1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57685" y="7928640"/>
            <a:ext cx="2150497" cy="36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478" b="1" dirty="0" err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Група</a:t>
            </a:r>
            <a:r>
              <a:rPr lang="en-US" sz="2478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ІПЗ-22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761" y="973022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732343" y="1725056"/>
          <a:ext cx="5826687" cy="6657975"/>
        </p:xfrm>
        <a:graphic>
          <a:graphicData uri="http://schemas.openxmlformats.org/drawingml/2006/table">
            <a:tbl>
              <a:tblPr/>
              <a:tblGrid>
                <a:gridCol w="5826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ОБРОБКА ПОМИЛОК В API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Однією з важливих частин реалізації є обробка помилок, особливо в API, де виконуються операції з базою даних, додаванням та видаленням замовлень і відгуків.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ВАЛІДАЦІЯ ДАНИХ ПРИ СТВОРЕННІ ЗАМОВЛЕНЬ ТА ВІДГУКІВ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157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Перед тим, як додати замовлення чи відгук у базу даних, система перевіряє наявність усіх необхідних полів у запитах.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459858" y="1579546"/>
            <a:ext cx="7478719" cy="4147473"/>
            <a:chOff x="0" y="0"/>
            <a:chExt cx="9971625" cy="5529964"/>
          </a:xfrm>
        </p:grpSpPr>
        <p:sp>
          <p:nvSpPr>
            <p:cNvPr id="5" name="TextBox 5"/>
            <p:cNvSpPr txBox="1"/>
            <p:nvPr/>
          </p:nvSpPr>
          <p:spPr>
            <a:xfrm>
              <a:off x="0" y="4910839"/>
              <a:ext cx="997162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VofkPizza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971625" cy="421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40"/>
                </a:lnSpc>
              </a:pPr>
              <a:r>
                <a:rPr lang="en-US" sz="5200" b="1">
                  <a:solidFill>
                    <a:srgbClr val="84DCF3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Особливості реалізації складних компонентів та обробка помилок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>
            <a:off x="3771847" y="5054044"/>
            <a:ext cx="512684" cy="672975"/>
          </a:xfrm>
          <a:custGeom>
            <a:avLst/>
            <a:gdLst/>
            <a:ahLst/>
            <a:cxnLst/>
            <a:rect l="l" t="t" r="r" b="b"/>
            <a:pathLst>
              <a:path w="512684" h="672975">
                <a:moveTo>
                  <a:pt x="0" y="0"/>
                </a:moveTo>
                <a:lnTo>
                  <a:pt x="512684" y="0"/>
                </a:lnTo>
                <a:lnTo>
                  <a:pt x="512684" y="672975"/>
                </a:lnTo>
                <a:lnTo>
                  <a:pt x="0" y="67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-146105"/>
            <a:ext cx="8748359" cy="147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8"/>
              </a:lnSpc>
            </a:pPr>
            <a:r>
              <a:rPr lang="en-US" sz="837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Технічні аспекти</a:t>
            </a:r>
          </a:p>
        </p:txBody>
      </p:sp>
      <p:sp>
        <p:nvSpPr>
          <p:cNvPr id="10" name="Freeform 10"/>
          <p:cNvSpPr/>
          <p:nvPr/>
        </p:nvSpPr>
        <p:spPr>
          <a:xfrm>
            <a:off x="8472337" y="2084381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89"/>
                </a:lnTo>
                <a:lnTo>
                  <a:pt x="0" y="473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4222" flipH="1">
            <a:off x="15886939" y="81989"/>
            <a:ext cx="3028686" cy="2513809"/>
          </a:xfrm>
          <a:custGeom>
            <a:avLst/>
            <a:gdLst/>
            <a:ahLst/>
            <a:cxnLst/>
            <a:rect l="l" t="t" r="r" b="b"/>
            <a:pathLst>
              <a:path w="3028686" h="2513809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865622" y="10287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81385" y="3951618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8486" y="-34406"/>
            <a:ext cx="5652492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Висновки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2882" y="1503564"/>
            <a:ext cx="8666202" cy="112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</a:pPr>
            <a:r>
              <a:rPr lang="en-US" sz="3216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Під час розробки вебпроєкту були досягнуті навички такі як:</a:t>
            </a:r>
          </a:p>
          <a:p>
            <a:pPr algn="ctr">
              <a:lnSpc>
                <a:spcPts val="4503"/>
              </a:lnSpc>
            </a:pPr>
            <a:endParaRPr lang="en-US" sz="3216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8648" y="3598958"/>
            <a:ext cx="7443207" cy="53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1">
                <a:solidFill>
                  <a:srgbClr val="47DD96"/>
                </a:solidFill>
                <a:latin typeface="Lobster"/>
                <a:ea typeface="Lobster"/>
                <a:cs typeface="Lobster"/>
                <a:sym typeface="Lobster"/>
              </a:rPr>
              <a:t>Інтеграція з базою даних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56" y="2571551"/>
            <a:ext cx="5817890" cy="42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31">
                <a:solidFill>
                  <a:srgbClr val="47DD96"/>
                </a:solidFill>
                <a:latin typeface="Lobster"/>
                <a:ea typeface="Lobster"/>
                <a:cs typeface="Lobster"/>
                <a:sym typeface="Lobster"/>
              </a:rPr>
              <a:t>Розробка функціонального веб-застосунку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569082"/>
            <a:ext cx="5153045" cy="1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2931">
                <a:solidFill>
                  <a:srgbClr val="47DD96"/>
                </a:solidFill>
                <a:latin typeface="Lobster"/>
                <a:ea typeface="Lobster"/>
                <a:cs typeface="Lobster"/>
                <a:sym typeface="Lobster"/>
              </a:rPr>
              <a:t>Розробка API для взаємодії з фронтендом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3045" y="6225266"/>
            <a:ext cx="6960009" cy="57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3"/>
              </a:lnSpc>
            </a:pPr>
            <a:r>
              <a:rPr lang="en-US" sz="3402">
                <a:solidFill>
                  <a:srgbClr val="47DD96"/>
                </a:solidFill>
                <a:latin typeface="Lobster"/>
                <a:ea typeface="Lobster"/>
                <a:cs typeface="Lobster"/>
                <a:sym typeface="Lobster"/>
              </a:rPr>
              <a:t>Обробка помилок та валідація даних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956" y="7660659"/>
            <a:ext cx="6366906" cy="60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3550">
                <a:solidFill>
                  <a:srgbClr val="47DD96"/>
                </a:solidFill>
                <a:latin typeface="Lobster"/>
                <a:ea typeface="Lobster"/>
                <a:cs typeface="Lobster"/>
                <a:sym typeface="Lobster"/>
              </a:rPr>
              <a:t>Тестування та документування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985845" y="2807890"/>
            <a:ext cx="2101945" cy="85774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flipV="1">
            <a:off x="4635983" y="4132843"/>
            <a:ext cx="2840700" cy="560678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>
            <a:off x="4635983" y="5143500"/>
            <a:ext cx="3997066" cy="113891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6534862" y="6800540"/>
            <a:ext cx="1724916" cy="119714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triangle" w="lg" len="med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167956" y="9292000"/>
            <a:ext cx="8002455" cy="672975"/>
            <a:chOff x="0" y="0"/>
            <a:chExt cx="10669940" cy="8972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6999" cy="897299"/>
            </a:xfrm>
            <a:custGeom>
              <a:avLst/>
              <a:gdLst/>
              <a:ahLst/>
              <a:cxnLst/>
              <a:rect l="l" t="t" r="r" b="b"/>
              <a:pathLst>
                <a:path w="996999" h="897299">
                  <a:moveTo>
                    <a:pt x="0" y="0"/>
                  </a:moveTo>
                  <a:lnTo>
                    <a:pt x="996999" y="0"/>
                  </a:lnTo>
                  <a:lnTo>
                    <a:pt x="996999" y="897299"/>
                  </a:lnTo>
                  <a:lnTo>
                    <a:pt x="0" y="89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073901" y="44500"/>
              <a:ext cx="786255" cy="808300"/>
            </a:xfrm>
            <a:custGeom>
              <a:avLst/>
              <a:gdLst/>
              <a:ahLst/>
              <a:cxnLst/>
              <a:rect l="l" t="t" r="r" b="b"/>
              <a:pathLst>
                <a:path w="786255" h="808300">
                  <a:moveTo>
                    <a:pt x="0" y="0"/>
                  </a:moveTo>
                  <a:lnTo>
                    <a:pt x="786255" y="0"/>
                  </a:lnTo>
                  <a:lnTo>
                    <a:pt x="786255" y="808300"/>
                  </a:lnTo>
                  <a:lnTo>
                    <a:pt x="0" y="80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981387" y="44500"/>
              <a:ext cx="834080" cy="808300"/>
            </a:xfrm>
            <a:custGeom>
              <a:avLst/>
              <a:gdLst/>
              <a:ahLst/>
              <a:cxnLst/>
              <a:rect l="l" t="t" r="r" b="b"/>
              <a:pathLst>
                <a:path w="834080" h="808300">
                  <a:moveTo>
                    <a:pt x="0" y="0"/>
                  </a:moveTo>
                  <a:lnTo>
                    <a:pt x="834081" y="0"/>
                  </a:lnTo>
                  <a:lnTo>
                    <a:pt x="834081" y="808300"/>
                  </a:lnTo>
                  <a:lnTo>
                    <a:pt x="0" y="80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944757" y="0"/>
              <a:ext cx="908867" cy="897299"/>
            </a:xfrm>
            <a:custGeom>
              <a:avLst/>
              <a:gdLst/>
              <a:ahLst/>
              <a:cxnLst/>
              <a:rect l="l" t="t" r="r" b="b"/>
              <a:pathLst>
                <a:path w="908867" h="897299">
                  <a:moveTo>
                    <a:pt x="0" y="0"/>
                  </a:moveTo>
                  <a:lnTo>
                    <a:pt x="908867" y="0"/>
                  </a:lnTo>
                  <a:lnTo>
                    <a:pt x="908867" y="897299"/>
                  </a:lnTo>
                  <a:lnTo>
                    <a:pt x="0" y="89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6066198" y="0"/>
              <a:ext cx="672159" cy="897299"/>
            </a:xfrm>
            <a:custGeom>
              <a:avLst/>
              <a:gdLst/>
              <a:ahLst/>
              <a:cxnLst/>
              <a:rect l="l" t="t" r="r" b="b"/>
              <a:pathLst>
                <a:path w="672159" h="897299">
                  <a:moveTo>
                    <a:pt x="0" y="0"/>
                  </a:moveTo>
                  <a:lnTo>
                    <a:pt x="672159" y="0"/>
                  </a:lnTo>
                  <a:lnTo>
                    <a:pt x="672159" y="897299"/>
                  </a:lnTo>
                  <a:lnTo>
                    <a:pt x="0" y="89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0080985" y="0"/>
              <a:ext cx="588955" cy="897299"/>
            </a:xfrm>
            <a:custGeom>
              <a:avLst/>
              <a:gdLst/>
              <a:ahLst/>
              <a:cxnLst/>
              <a:rect l="l" t="t" r="r" b="b"/>
              <a:pathLst>
                <a:path w="588955" h="897299">
                  <a:moveTo>
                    <a:pt x="0" y="0"/>
                  </a:moveTo>
                  <a:lnTo>
                    <a:pt x="588955" y="0"/>
                  </a:lnTo>
                  <a:lnTo>
                    <a:pt x="588955" y="897299"/>
                  </a:lnTo>
                  <a:lnTo>
                    <a:pt x="0" y="89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07" y="140119"/>
            <a:ext cx="1033616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Висновки</a:t>
            </a:r>
          </a:p>
        </p:txBody>
      </p:sp>
      <p:sp>
        <p:nvSpPr>
          <p:cNvPr id="3" name="Freeform 3"/>
          <p:cNvSpPr/>
          <p:nvPr/>
        </p:nvSpPr>
        <p:spPr>
          <a:xfrm>
            <a:off x="9283050" y="-1710032"/>
            <a:ext cx="7160084" cy="5537057"/>
          </a:xfrm>
          <a:custGeom>
            <a:avLst/>
            <a:gdLst/>
            <a:ahLst/>
            <a:cxnLst/>
            <a:rect l="l" t="t" r="r" b="b"/>
            <a:pathLst>
              <a:path w="7160084" h="5537057">
                <a:moveTo>
                  <a:pt x="0" y="0"/>
                </a:moveTo>
                <a:lnTo>
                  <a:pt x="7160083" y="0"/>
                </a:lnTo>
                <a:lnTo>
                  <a:pt x="7160083" y="5537057"/>
                </a:lnTo>
                <a:lnTo>
                  <a:pt x="0" y="5537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" r="-543"/>
            </a:stretch>
          </a:blipFill>
        </p:spPr>
      </p:sp>
      <p:sp>
        <p:nvSpPr>
          <p:cNvPr id="4" name="Freeform 4"/>
          <p:cNvSpPr/>
          <p:nvPr/>
        </p:nvSpPr>
        <p:spPr>
          <a:xfrm rot="-7698346" flipH="1">
            <a:off x="15382620" y="2349294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7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7" y="2955461"/>
                </a:lnTo>
                <a:lnTo>
                  <a:pt x="286679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9925" y="1917532"/>
            <a:ext cx="7122132" cy="313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</a:pPr>
            <a:r>
              <a:rPr lang="en-US" sz="4454" b="1">
                <a:solidFill>
                  <a:srgbClr val="D7B4EB"/>
                </a:solidFill>
                <a:latin typeface="PT Serif Bold"/>
                <a:ea typeface="PT Serif Bold"/>
                <a:cs typeface="PT Serif Bold"/>
                <a:sym typeface="PT Serif Bold"/>
              </a:rPr>
              <a:t>Плани з подальшого розвитку обширити свої здобуті навички в </a:t>
            </a:r>
            <a:r>
              <a:rPr lang="en-US" sz="4454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HTML</a:t>
            </a:r>
            <a:r>
              <a:rPr lang="en-US" sz="4454" b="1">
                <a:solidFill>
                  <a:srgbClr val="D7B4EB"/>
                </a:solidFill>
                <a:latin typeface="PT Serif Bold"/>
                <a:ea typeface="PT Serif Bold"/>
                <a:cs typeface="PT Serif Bold"/>
                <a:sym typeface="PT Serif Bold"/>
              </a:rPr>
              <a:t>, </a:t>
            </a:r>
            <a:r>
              <a:rPr lang="en-US" sz="4454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CSS</a:t>
            </a:r>
            <a:r>
              <a:rPr lang="en-US" sz="4454" b="1">
                <a:solidFill>
                  <a:srgbClr val="D7B4EB"/>
                </a:solidFill>
                <a:latin typeface="PT Serif Bold"/>
                <a:ea typeface="PT Serif Bold"/>
                <a:cs typeface="PT Serif Bold"/>
                <a:sym typeface="PT Serif Bold"/>
              </a:rPr>
              <a:t>, </a:t>
            </a:r>
            <a:r>
              <a:rPr lang="en-US" sz="4454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СУБД</a:t>
            </a:r>
            <a:r>
              <a:rPr lang="en-US" sz="4454" b="1">
                <a:solidFill>
                  <a:srgbClr val="D7B4EB"/>
                </a:solidFill>
                <a:latin typeface="PT Serif Bold"/>
                <a:ea typeface="PT Serif Bold"/>
                <a:cs typeface="PT Serif Bold"/>
                <a:sym typeface="PT Serif Bold"/>
              </a:rPr>
              <a:t> та ін.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69885" y="6250702"/>
            <a:ext cx="6765478" cy="355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4037" b="1">
                <a:solidFill>
                  <a:srgbClr val="D7B4EB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Також обширення функціоналу у вебпроєкті: розширення асортименту, Створення мобільного додатку та ін.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826593"/>
            <a:ext cx="8165055" cy="38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3671" b="1">
                <a:solidFill>
                  <a:srgbClr val="D7B4EB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Висновки щодо командної роботи:</a:t>
            </a:r>
          </a:p>
          <a:p>
            <a:pPr algn="ctr">
              <a:lnSpc>
                <a:spcPts val="5140"/>
              </a:lnSpc>
            </a:pPr>
            <a:r>
              <a:rPr lang="en-US" sz="3671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Чіткий розподіл обов’язків</a:t>
            </a:r>
          </a:p>
          <a:p>
            <a:pPr algn="ctr">
              <a:lnSpc>
                <a:spcPts val="5140"/>
              </a:lnSpc>
            </a:pPr>
            <a:r>
              <a:rPr lang="en-US" sz="3671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Ефективна комунікація</a:t>
            </a:r>
            <a:r>
              <a:rPr lang="en-US" sz="367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</a:p>
          <a:p>
            <a:pPr algn="ctr">
              <a:lnSpc>
                <a:spcPts val="5140"/>
              </a:lnSpc>
            </a:pPr>
            <a:r>
              <a:rPr lang="en-US" sz="3671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Навчання та обмін знаннями</a:t>
            </a:r>
          </a:p>
          <a:p>
            <a:pPr algn="ctr">
              <a:lnSpc>
                <a:spcPts val="5140"/>
              </a:lnSpc>
            </a:pPr>
            <a:r>
              <a:rPr lang="en-US" sz="3671" b="1">
                <a:solidFill>
                  <a:srgbClr val="FF5757"/>
                </a:solidFill>
                <a:latin typeface="PT Serif Bold"/>
                <a:ea typeface="PT Serif Bold"/>
                <a:cs typeface="PT Serif Bold"/>
                <a:sym typeface="PT Serif Bold"/>
              </a:rPr>
              <a:t>Результат командної роботи</a:t>
            </a:r>
          </a:p>
        </p:txBody>
      </p:sp>
      <p:sp>
        <p:nvSpPr>
          <p:cNvPr id="9" name="Freeform 9"/>
          <p:cNvSpPr/>
          <p:nvPr/>
        </p:nvSpPr>
        <p:spPr>
          <a:xfrm>
            <a:off x="6282817" y="489431"/>
            <a:ext cx="599559" cy="672975"/>
          </a:xfrm>
          <a:custGeom>
            <a:avLst/>
            <a:gdLst/>
            <a:ahLst/>
            <a:cxnLst/>
            <a:rect l="l" t="t" r="r" b="b"/>
            <a:pathLst>
              <a:path w="599559" h="672975">
                <a:moveTo>
                  <a:pt x="0" y="0"/>
                </a:moveTo>
                <a:lnTo>
                  <a:pt x="599559" y="0"/>
                </a:lnTo>
                <a:lnTo>
                  <a:pt x="599559" y="672975"/>
                </a:lnTo>
                <a:lnTo>
                  <a:pt x="0" y="67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4222" flipH="1">
            <a:off x="-619041" y="2149759"/>
            <a:ext cx="3028686" cy="2513809"/>
          </a:xfrm>
          <a:custGeom>
            <a:avLst/>
            <a:gdLst/>
            <a:ahLst/>
            <a:cxnLst/>
            <a:rect l="l" t="t" r="r" b="b"/>
            <a:pathLst>
              <a:path w="3028686" h="2513809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130" y="1328132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1328132"/>
          <a:ext cx="8062026" cy="6622122"/>
        </p:xfrm>
        <a:graphic>
          <a:graphicData uri="http://schemas.openxmlformats.org/drawingml/2006/table">
            <a:tbl>
              <a:tblPr/>
              <a:tblGrid>
                <a:gridCol w="8062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307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Шапка сайту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22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Меню страв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622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Кошик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622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Зворотній зв'язок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622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Сторінка з акціями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87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Реєстрація/Вхід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1946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Адаптивний дизайн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687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Прапор Італії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687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База даних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941686" y="122757"/>
            <a:ext cx="8675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Опис проєкту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9553" y="1656282"/>
            <a:ext cx="6601657" cy="50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Технології, що використовувались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9553" y="2325143"/>
            <a:ext cx="4511402" cy="144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1. Мова програмування</a:t>
            </a:r>
          </a:p>
          <a:p>
            <a:pPr algn="ctr">
              <a:lnSpc>
                <a:spcPts val="3951"/>
              </a:lnSpc>
            </a:pPr>
            <a:r>
              <a:rPr lang="en-US" sz="2822" b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Python</a:t>
            </a:r>
          </a:p>
          <a:p>
            <a:pPr algn="ctr">
              <a:lnSpc>
                <a:spcPts val="3951"/>
              </a:lnSpc>
            </a:pPr>
            <a:endParaRPr lang="en-US" sz="2822" b="1">
              <a:solidFill>
                <a:srgbClr val="FFDE59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93037" y="3221358"/>
            <a:ext cx="5124028" cy="145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2. Фреймворки та бібліотеки</a:t>
            </a:r>
          </a:p>
          <a:p>
            <a:pPr algn="ctr">
              <a:lnSpc>
                <a:spcPts val="3861"/>
              </a:lnSpc>
            </a:pPr>
            <a:r>
              <a:rPr lang="en-US" sz="2758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Flask</a:t>
            </a:r>
          </a:p>
          <a:p>
            <a:pPr algn="ctr">
              <a:lnSpc>
                <a:spcPts val="3861"/>
              </a:lnSpc>
            </a:pPr>
            <a:endParaRPr lang="en-US" sz="2758" b="1">
              <a:solidFill>
                <a:srgbClr val="7ED957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5864" y="4133777"/>
            <a:ext cx="4551431" cy="203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3. Фронтенд-технології</a:t>
            </a:r>
          </a:p>
          <a:p>
            <a:pPr algn="ctr">
              <a:lnSpc>
                <a:spcPts val="4035"/>
              </a:lnSpc>
            </a:pPr>
            <a:r>
              <a:rPr lang="en-US" sz="2882" b="1">
                <a:solidFill>
                  <a:srgbClr val="FF914D"/>
                </a:solidFill>
                <a:latin typeface="PT Serif Bold"/>
                <a:ea typeface="PT Serif Bold"/>
                <a:cs typeface="PT Serif Bold"/>
                <a:sym typeface="PT Serif Bold"/>
              </a:rPr>
              <a:t>HTML</a:t>
            </a:r>
          </a:p>
          <a:p>
            <a:pPr algn="ctr">
              <a:lnSpc>
                <a:spcPts val="4035"/>
              </a:lnSpc>
            </a:pPr>
            <a:r>
              <a:rPr lang="en-US" sz="2882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CSS</a:t>
            </a:r>
          </a:p>
          <a:p>
            <a:pPr algn="ctr">
              <a:lnSpc>
                <a:spcPts val="4035"/>
              </a:lnSpc>
            </a:pPr>
            <a:endParaRPr lang="en-US" sz="2882" b="1">
              <a:solidFill>
                <a:srgbClr val="FF3131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03847" y="5201433"/>
            <a:ext cx="3015821" cy="186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3539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4. База даних</a:t>
            </a:r>
          </a:p>
          <a:p>
            <a:pPr algn="ctr">
              <a:lnSpc>
                <a:spcPts val="4955"/>
              </a:lnSpc>
            </a:pPr>
            <a:r>
              <a:rPr lang="en-US" sz="3539" b="1">
                <a:solidFill>
                  <a:srgbClr val="8C52FF"/>
                </a:solidFill>
                <a:latin typeface="PT Serif Bold"/>
                <a:ea typeface="PT Serif Bold"/>
                <a:cs typeface="PT Serif Bold"/>
                <a:sym typeface="PT Serif Bold"/>
              </a:rPr>
              <a:t>SQLite</a:t>
            </a:r>
          </a:p>
          <a:p>
            <a:pPr algn="ctr">
              <a:lnSpc>
                <a:spcPts val="4955"/>
              </a:lnSpc>
            </a:pPr>
            <a:endParaRPr lang="en-US" sz="3539" b="1">
              <a:solidFill>
                <a:srgbClr val="8C52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39" y="6305182"/>
            <a:ext cx="4476625" cy="147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2805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5. Інструменти розробки</a:t>
            </a:r>
          </a:p>
          <a:p>
            <a:pPr algn="ctr">
              <a:lnSpc>
                <a:spcPts val="3928"/>
              </a:lnSpc>
            </a:pPr>
            <a:r>
              <a:rPr lang="en-US" sz="2805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GitHub</a:t>
            </a:r>
          </a:p>
          <a:p>
            <a:pPr algn="ctr">
              <a:lnSpc>
                <a:spcPts val="3928"/>
              </a:lnSpc>
            </a:pPr>
            <a:endParaRPr lang="en-US" sz="2805" b="1">
              <a:solidFill>
                <a:srgbClr val="FFFF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3001" y="8586838"/>
            <a:ext cx="5160786" cy="94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Іструмент для тестування API</a:t>
            </a:r>
          </a:p>
          <a:p>
            <a:pPr algn="ctr">
              <a:lnSpc>
                <a:spcPts val="3772"/>
              </a:lnSpc>
            </a:pPr>
            <a:r>
              <a:rPr lang="en-US" sz="2694" b="1">
                <a:solidFill>
                  <a:srgbClr val="FFBD59"/>
                </a:solidFill>
                <a:latin typeface="PT Serif Bold"/>
                <a:ea typeface="PT Serif Bold"/>
                <a:cs typeface="PT Serif Bold"/>
                <a:sym typeface="PT Serif Bold"/>
              </a:rPr>
              <a:t>Postman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05389" y="7069737"/>
            <a:ext cx="2796917" cy="135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Технології контейнеризації</a:t>
            </a:r>
          </a:p>
          <a:p>
            <a:pPr algn="ctr">
              <a:lnSpc>
                <a:spcPts val="3609"/>
              </a:lnSpc>
            </a:pPr>
            <a:r>
              <a:rPr lang="en-US" sz="2578" b="1">
                <a:solidFill>
                  <a:srgbClr val="38B6FF"/>
                </a:solidFill>
                <a:latin typeface="PT Serif Bold"/>
                <a:ea typeface="PT Serif Bold"/>
                <a:cs typeface="PT Serif Bold"/>
                <a:sym typeface="PT Serif Bold"/>
              </a:rPr>
              <a:t>Docker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68015" y="8615413"/>
            <a:ext cx="4752825" cy="73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2"/>
              </a:lnSpc>
            </a:pPr>
            <a:r>
              <a:rPr lang="en-US" sz="213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Інструмент управління проєктами</a:t>
            </a:r>
          </a:p>
          <a:p>
            <a:pPr algn="ctr">
              <a:lnSpc>
                <a:spcPts val="2982"/>
              </a:lnSpc>
            </a:pPr>
            <a:r>
              <a:rPr lang="en-US" sz="2130" b="1">
                <a:solidFill>
                  <a:srgbClr val="FF66C4"/>
                </a:solidFill>
                <a:latin typeface="PT Serif Bold"/>
                <a:ea typeface="PT Serif Bold"/>
                <a:cs typeface="PT Serif Bold"/>
                <a:sym typeface="PT Serif Bold"/>
              </a:rPr>
              <a:t>Jira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73382" y="1594612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1115"/>
            <a:ext cx="8064884" cy="10084770"/>
          </a:xfrm>
          <a:custGeom>
            <a:avLst/>
            <a:gdLst/>
            <a:ahLst/>
            <a:cxnLst/>
            <a:rect l="l" t="t" r="r" b="b"/>
            <a:pathLst>
              <a:path w="8064884" h="10084770">
                <a:moveTo>
                  <a:pt x="0" y="0"/>
                </a:moveTo>
                <a:lnTo>
                  <a:pt x="8064884" y="0"/>
                </a:lnTo>
                <a:lnTo>
                  <a:pt x="8064884" y="10084770"/>
                </a:lnTo>
                <a:lnTo>
                  <a:pt x="0" y="1008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2" r="-1062" b="-3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4884" y="-89385"/>
            <a:ext cx="10090858" cy="137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sz="7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Архітектура проєкту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37418" y="1550254"/>
            <a:ext cx="5699440" cy="17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Структура проєкту включає в себе організацію файлів і папок, яка визначає, як різні компоненти системи взаємодіють між собою.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84327" y="5197562"/>
            <a:ext cx="6435964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Схема структури проєкту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628051" y="7720445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0924" y="114472"/>
            <a:ext cx="18391295" cy="1017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users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+----+------------+----------------------+-----------------+---------------------+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id | username  | email                | password_hash   | created_at        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+----+------------+----------------------+-----------------+---------------------+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1  | user1      | user1@example.com     | &lt;hashed_password&gt; | 2024-12-01 12:00:00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2  | user2      | user2@example.com     | &lt;hashed_password&gt; | 2024-12-01 14:00:00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+----+------------+----------------------+-----------------+---------------------+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endParaRPr lang="en-US" sz="1380" b="1">
              <a:solidFill>
                <a:srgbClr val="FFFF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feedback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+----+------------+----------------------+-----------------------+---------------------+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id | name       | email                | message               | created_at        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+----+------------+----------------------+-----------------------+---------------------+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1  | User One   | user1@example.com     | Класна піца!      | 2024-12-01 12:30:00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+----+------------+----------------------+-----------------------+---------------------+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endParaRPr lang="en-US" sz="1380" b="1">
              <a:solidFill>
                <a:srgbClr val="FFFF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orders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+----+----------------------+----------------------+------------+---------------------+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id | email                | address              | status     | created_at        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+----+----------------------+----------------------+------------+---------------------+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1  | user1@example.com     | 123 вул.Піца     | В очікуванні    | 2024-12-01 12:30:00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+----+----------------------+----------------------+------------+---------------------+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endParaRPr lang="en-US" sz="1380" b="1">
              <a:solidFill>
                <a:srgbClr val="FFFF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order_details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+----+----------+----------------------+----------+-------+------+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id | order_id | product_name         | quantity | price | ...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+----+----------+----------------------+----------+-------+------+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1  | 1        | Піца Маргарита    | 2        | 120   | ...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+----+----------+----------------------+----------+-------+------+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endParaRPr lang="en-US" sz="1380" b="1">
              <a:solidFill>
                <a:srgbClr val="FFFF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products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+----+---------------------+-------+----------------------------------+-----------------+---------------------+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id | name                | price | ingredients                     | category        | image             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+----+---------------------+-------+----------------------------------+-----------------+---------------------+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1  |Піца Маргарита    | 120   | Томатний соус, сир моцарелла, базилік | Піца        | static/img/pizza_1.png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+----+---------------------+-------+----------------------------------+-----------------+---------------------+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endParaRPr lang="en-US" sz="1380" b="1">
              <a:solidFill>
                <a:srgbClr val="FFFFFF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discounts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+----+------------------+--------------------------------------+-------------------+---------------------+---------------------+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id | name             | description                        | discount_percentage| start_date          | end_date           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+----+------------------+--------------------------------------+-------------------+---------------------+---------------------+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| 1  Новорічний розпродаж    | Знижка 20% на всю піцу | 20                | 2024-12-01 00:00:00 | 2024-12-31 23:59:59 |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+----+------------------+--------------------------------------+-------------------+---------------------+---------------------+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180975"/>
            <a:ext cx="9561030" cy="13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6"/>
              </a:lnSpc>
            </a:pPr>
            <a:r>
              <a:rPr lang="en-US" sz="7433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Архітектура проєкту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691" y="1384476"/>
            <a:ext cx="6992123" cy="50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34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Опис основних компонентів проєкту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107760"/>
            <a:ext cx="5016779" cy="940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1.Flask</a:t>
            </a:r>
          </a:p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5E17EB"/>
                </a:solidFill>
                <a:latin typeface="PT Serif Bold"/>
                <a:ea typeface="PT Serif Bold"/>
                <a:cs typeface="PT Serif Bold"/>
                <a:sym typeface="PT Serif Bold"/>
              </a:rPr>
              <a:t>2.Маршрути</a:t>
            </a:r>
          </a:p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3.Шаблони</a:t>
            </a:r>
          </a:p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4.База даних</a:t>
            </a:r>
          </a:p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5.Сесії</a:t>
            </a:r>
          </a:p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FFBD59"/>
                </a:solidFill>
                <a:latin typeface="PT Serif Bold"/>
                <a:ea typeface="PT Serif Bold"/>
                <a:cs typeface="PT Serif Bold"/>
                <a:sym typeface="PT Serif Bold"/>
              </a:rPr>
              <a:t>6.Docker</a:t>
            </a:r>
          </a:p>
          <a:p>
            <a:pPr algn="ctr">
              <a:lnSpc>
                <a:spcPts val="6791"/>
              </a:lnSpc>
            </a:pPr>
            <a:r>
              <a:rPr lang="en-US" sz="4851" b="1">
                <a:solidFill>
                  <a:srgbClr val="FF66C4"/>
                </a:solidFill>
                <a:latin typeface="PT Serif Bold"/>
                <a:ea typeface="PT Serif Bold"/>
                <a:cs typeface="PT Serif Bold"/>
                <a:sym typeface="PT Serif Bold"/>
              </a:rPr>
              <a:t>7.Файли</a:t>
            </a:r>
            <a:r>
              <a:rPr lang="en-US" sz="485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4851" b="1">
                <a:solidFill>
                  <a:srgbClr val="FF66C4"/>
                </a:solidFill>
                <a:latin typeface="PT Serif Bold"/>
                <a:ea typeface="PT Serif Bold"/>
                <a:cs typeface="PT Serif Bold"/>
                <a:sym typeface="PT Serif Bold"/>
              </a:rPr>
              <a:t>конфігурації</a:t>
            </a:r>
          </a:p>
          <a:p>
            <a:pPr algn="ctr">
              <a:lnSpc>
                <a:spcPts val="6791"/>
              </a:lnSpc>
            </a:pPr>
            <a:endParaRPr lang="en-US" sz="4851" b="1">
              <a:solidFill>
                <a:srgbClr val="FF66C4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6791"/>
              </a:lnSpc>
            </a:pPr>
            <a:endParaRPr lang="en-US" sz="4851" b="1">
              <a:solidFill>
                <a:srgbClr val="FF66C4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ctr">
              <a:lnSpc>
                <a:spcPts val="6791"/>
              </a:lnSpc>
            </a:pPr>
            <a:endParaRPr lang="en-US" sz="4851" b="1">
              <a:solidFill>
                <a:srgbClr val="FF66C4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16779" y="5587509"/>
            <a:ext cx="368343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База даних</a:t>
            </a:r>
          </a:p>
        </p:txBody>
      </p:sp>
      <p:sp>
        <p:nvSpPr>
          <p:cNvPr id="8" name="AutoShape 8"/>
          <p:cNvSpPr/>
          <p:nvPr/>
        </p:nvSpPr>
        <p:spPr>
          <a:xfrm>
            <a:off x="5235437" y="6863072"/>
            <a:ext cx="32461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131" y="2718457"/>
            <a:ext cx="8804910" cy="4182332"/>
          </a:xfrm>
          <a:custGeom>
            <a:avLst/>
            <a:gdLst/>
            <a:ahLst/>
            <a:cxnLst/>
            <a:rect l="l" t="t" r="r" b="b"/>
            <a:pathLst>
              <a:path w="8804910" h="4182332">
                <a:moveTo>
                  <a:pt x="0" y="0"/>
                </a:moveTo>
                <a:lnTo>
                  <a:pt x="8804910" y="0"/>
                </a:lnTo>
                <a:lnTo>
                  <a:pt x="8804910" y="4182332"/>
                </a:lnTo>
                <a:lnTo>
                  <a:pt x="0" y="418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69925" y="7824637"/>
            <a:ext cx="5747028" cy="50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2972" b="1">
                <a:solidFill>
                  <a:srgbClr val="E26627"/>
                </a:solidFill>
                <a:latin typeface="PT Serif Bold"/>
                <a:ea typeface="PT Serif Bold"/>
                <a:cs typeface="PT Serif Bold"/>
                <a:sym typeface="PT Serif Bold"/>
              </a:rPr>
              <a:t>Додавання товарів до кошика</a:t>
            </a:r>
          </a:p>
        </p:txBody>
      </p:sp>
      <p:sp>
        <p:nvSpPr>
          <p:cNvPr id="4" name="AutoShape 4"/>
          <p:cNvSpPr/>
          <p:nvPr/>
        </p:nvSpPr>
        <p:spPr>
          <a:xfrm flipH="1" flipV="1">
            <a:off x="3122822" y="6449568"/>
            <a:ext cx="847103" cy="16564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9486435" y="2718457"/>
            <a:ext cx="8801565" cy="4169742"/>
          </a:xfrm>
          <a:custGeom>
            <a:avLst/>
            <a:gdLst/>
            <a:ahLst/>
            <a:cxnLst/>
            <a:rect l="l" t="t" r="r" b="b"/>
            <a:pathLst>
              <a:path w="8801565" h="4169742">
                <a:moveTo>
                  <a:pt x="0" y="0"/>
                </a:moveTo>
                <a:lnTo>
                  <a:pt x="8801565" y="0"/>
                </a:lnTo>
                <a:lnTo>
                  <a:pt x="8801565" y="4169741"/>
                </a:lnTo>
                <a:lnTo>
                  <a:pt x="0" y="4169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131" y="53762"/>
            <a:ext cx="9996388" cy="1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8"/>
              </a:lnSpc>
            </a:pPr>
            <a:r>
              <a:rPr lang="en-US" sz="79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Реалізовані функції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131" y="1593237"/>
            <a:ext cx="51652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E26627"/>
                </a:solidFill>
                <a:latin typeface="PT Serif Bold"/>
                <a:ea typeface="PT Serif Bold"/>
                <a:cs typeface="PT Serif Bold"/>
                <a:sym typeface="PT Serif Bold"/>
              </a:rPr>
              <a:t>Перегляд меню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1157" y="7137672"/>
            <a:ext cx="7092771" cy="74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4323" b="1">
                <a:solidFill>
                  <a:srgbClr val="E26627"/>
                </a:solidFill>
                <a:latin typeface="PT Serif Bold"/>
                <a:ea typeface="PT Serif Bold"/>
                <a:cs typeface="PT Serif Bold"/>
                <a:sym typeface="PT Serif Bold"/>
              </a:rPr>
              <a:t>Оформлення замовлення</a:t>
            </a:r>
          </a:p>
        </p:txBody>
      </p:sp>
      <p:sp>
        <p:nvSpPr>
          <p:cNvPr id="10" name="Freeform 10"/>
          <p:cNvSpPr/>
          <p:nvPr/>
        </p:nvSpPr>
        <p:spPr>
          <a:xfrm rot="-479821">
            <a:off x="183849" y="8580613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7" y="0"/>
                </a:lnTo>
                <a:lnTo>
                  <a:pt x="3477167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73039" y="411141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2" y="0"/>
                </a:lnTo>
                <a:lnTo>
                  <a:pt x="5172522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045" y="1376796"/>
            <a:ext cx="10096879" cy="4808638"/>
          </a:xfrm>
          <a:custGeom>
            <a:avLst/>
            <a:gdLst/>
            <a:ahLst/>
            <a:cxnLst/>
            <a:rect l="l" t="t" r="r" b="b"/>
            <a:pathLst>
              <a:path w="10096879" h="4808638">
                <a:moveTo>
                  <a:pt x="0" y="0"/>
                </a:moveTo>
                <a:lnTo>
                  <a:pt x="10096878" y="0"/>
                </a:lnTo>
                <a:lnTo>
                  <a:pt x="10096878" y="4808638"/>
                </a:lnTo>
                <a:lnTo>
                  <a:pt x="0" y="480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1792" y="-660277"/>
            <a:ext cx="2078550" cy="2142835"/>
          </a:xfrm>
          <a:custGeom>
            <a:avLst/>
            <a:gdLst/>
            <a:ahLst/>
            <a:cxnLst/>
            <a:rect l="l" t="t" r="r" b="b"/>
            <a:pathLst>
              <a:path w="2078550" h="2142835">
                <a:moveTo>
                  <a:pt x="0" y="0"/>
                </a:moveTo>
                <a:lnTo>
                  <a:pt x="2078550" y="0"/>
                </a:lnTo>
                <a:lnTo>
                  <a:pt x="2078550" y="2142835"/>
                </a:lnTo>
                <a:lnTo>
                  <a:pt x="0" y="214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59452" y="5413702"/>
            <a:ext cx="10536861" cy="4873298"/>
          </a:xfrm>
          <a:custGeom>
            <a:avLst/>
            <a:gdLst/>
            <a:ahLst/>
            <a:cxnLst/>
            <a:rect l="l" t="t" r="r" b="b"/>
            <a:pathLst>
              <a:path w="10536861" h="4873298">
                <a:moveTo>
                  <a:pt x="0" y="0"/>
                </a:moveTo>
                <a:lnTo>
                  <a:pt x="10536861" y="0"/>
                </a:lnTo>
                <a:lnTo>
                  <a:pt x="10536861" y="4873298"/>
                </a:lnTo>
                <a:lnTo>
                  <a:pt x="0" y="4873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01792" y="7083697"/>
            <a:ext cx="7870427" cy="144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6"/>
              </a:lnSpc>
            </a:pPr>
            <a:r>
              <a:rPr lang="en-US" sz="4133" b="1">
                <a:solidFill>
                  <a:srgbClr val="84DCF3"/>
                </a:solidFill>
                <a:latin typeface="PT Serif Bold"/>
                <a:ea typeface="PT Serif Bold"/>
                <a:cs typeface="PT Serif Bold"/>
                <a:sym typeface="PT Serif Bold"/>
              </a:rPr>
              <a:t>Демонстрація ключових функцій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1976" y="1904055"/>
            <a:ext cx="7084337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84DCF3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Вписування даних на сторінку, побачивши їх у адмін панелі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1768" y="5351806"/>
          <a:ext cx="15704464" cy="3669739"/>
        </p:xfrm>
        <a:graphic>
          <a:graphicData uri="http://schemas.openxmlformats.org/drawingml/2006/table">
            <a:tbl>
              <a:tblPr/>
              <a:tblGrid>
                <a:gridCol w="431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6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7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28775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СПИСОК ВИПРАВЛЕНИХ ПОМИЛОК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ДОДАНІ НОВІ ФУНКЦІЇ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ПОКРАЩЕННЯ UI/UX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96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Наявні помилки були в розробці дизайну, які були виправлені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Була додана нова сторінка ‘Акції’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Зроблена заготовча під реєстрацію вхід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Пропуск оптимізації коду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451472"/>
            <a:ext cx="1483543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Покращення та доробки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578409" y="8227826"/>
            <a:ext cx="2983700" cy="3357187"/>
          </a:xfrm>
          <a:custGeom>
            <a:avLst/>
            <a:gdLst/>
            <a:ahLst/>
            <a:cxnLst/>
            <a:rect l="l" t="t" r="r" b="b"/>
            <a:pathLst>
              <a:path w="2983700" h="3357187">
                <a:moveTo>
                  <a:pt x="2983700" y="0"/>
                </a:moveTo>
                <a:lnTo>
                  <a:pt x="0" y="0"/>
                </a:lnTo>
                <a:lnTo>
                  <a:pt x="0" y="3357188"/>
                </a:lnTo>
                <a:lnTo>
                  <a:pt x="2983700" y="3357188"/>
                </a:lnTo>
                <a:lnTo>
                  <a:pt x="29837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9813" y="3796171"/>
            <a:ext cx="5042510" cy="2893140"/>
          </a:xfrm>
          <a:custGeom>
            <a:avLst/>
            <a:gdLst/>
            <a:ahLst/>
            <a:cxnLst/>
            <a:rect l="l" t="t" r="r" b="b"/>
            <a:pathLst>
              <a:path w="5042510" h="2893140">
                <a:moveTo>
                  <a:pt x="0" y="0"/>
                </a:moveTo>
                <a:lnTo>
                  <a:pt x="5042510" y="0"/>
                </a:lnTo>
                <a:lnTo>
                  <a:pt x="5042510" y="2893140"/>
                </a:lnTo>
                <a:lnTo>
                  <a:pt x="0" y="289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9813" y="7144872"/>
            <a:ext cx="5042510" cy="2761548"/>
          </a:xfrm>
          <a:custGeom>
            <a:avLst/>
            <a:gdLst/>
            <a:ahLst/>
            <a:cxnLst/>
            <a:rect l="l" t="t" r="r" b="b"/>
            <a:pathLst>
              <a:path w="5042510" h="2761548">
                <a:moveTo>
                  <a:pt x="0" y="0"/>
                </a:moveTo>
                <a:lnTo>
                  <a:pt x="5042510" y="0"/>
                </a:lnTo>
                <a:lnTo>
                  <a:pt x="5042510" y="2761548"/>
                </a:lnTo>
                <a:lnTo>
                  <a:pt x="0" y="276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40" r="-504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48978" y="3796171"/>
            <a:ext cx="4453023" cy="2143017"/>
          </a:xfrm>
          <a:custGeom>
            <a:avLst/>
            <a:gdLst/>
            <a:ahLst/>
            <a:cxnLst/>
            <a:rect l="l" t="t" r="r" b="b"/>
            <a:pathLst>
              <a:path w="4453023" h="2143017">
                <a:moveTo>
                  <a:pt x="0" y="0"/>
                </a:moveTo>
                <a:lnTo>
                  <a:pt x="4453023" y="0"/>
                </a:lnTo>
                <a:lnTo>
                  <a:pt x="4453023" y="2143017"/>
                </a:lnTo>
                <a:lnTo>
                  <a:pt x="0" y="2143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50399" y="8393148"/>
            <a:ext cx="7828084" cy="1340559"/>
          </a:xfrm>
          <a:custGeom>
            <a:avLst/>
            <a:gdLst/>
            <a:ahLst/>
            <a:cxnLst/>
            <a:rect l="l" t="t" r="r" b="b"/>
            <a:pathLst>
              <a:path w="7828084" h="1340559">
                <a:moveTo>
                  <a:pt x="0" y="0"/>
                </a:moveTo>
                <a:lnTo>
                  <a:pt x="7828084" y="0"/>
                </a:lnTo>
                <a:lnTo>
                  <a:pt x="7828084" y="1340559"/>
                </a:lnTo>
                <a:lnTo>
                  <a:pt x="0" y="1340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395" y="40969"/>
            <a:ext cx="5615345" cy="847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4870" b="1" i="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Командна робота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159" y="1158782"/>
            <a:ext cx="4946016" cy="185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Розробка першого дизайну за допомогою </a:t>
            </a:r>
            <a:r>
              <a:rPr lang="en-US" sz="1801" b="1">
                <a:solidFill>
                  <a:srgbClr val="FF914D"/>
                </a:solidFill>
                <a:latin typeface="PT Serif Bold"/>
                <a:ea typeface="PT Serif Bold"/>
                <a:cs typeface="PT Serif Bold"/>
                <a:sym typeface="PT Serif Bold"/>
              </a:rPr>
              <a:t>Figma</a:t>
            </a:r>
            <a:r>
              <a:rPr lang="en-US" sz="180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</a:t>
            </a:r>
          </a:p>
          <a:p>
            <a:pPr algn="ctr">
              <a:lnSpc>
                <a:spcPts val="2521"/>
              </a:lnSpc>
            </a:pPr>
            <a:r>
              <a:rPr lang="en-US" sz="1801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 </a:t>
            </a:r>
          </a:p>
          <a:p>
            <a:pPr algn="ctr">
              <a:lnSpc>
                <a:spcPts val="2521"/>
              </a:lnSpc>
            </a:pPr>
            <a:r>
              <a:rPr lang="en-US" sz="180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Розробка остаточного дизайну за допомогою </a:t>
            </a:r>
            <a:r>
              <a:rPr lang="en-US" sz="1801" b="1">
                <a:solidFill>
                  <a:srgbClr val="FF914D"/>
                </a:solidFill>
                <a:latin typeface="PT Serif Bold"/>
                <a:ea typeface="PT Serif Bold"/>
                <a:cs typeface="PT Serif Bold"/>
                <a:sym typeface="PT Serif Bold"/>
              </a:rPr>
              <a:t>Figma</a:t>
            </a:r>
            <a:r>
              <a:rPr lang="en-US" sz="180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</a:t>
            </a:r>
          </a:p>
          <a:p>
            <a:pPr algn="ctr">
              <a:lnSpc>
                <a:spcPts val="2521"/>
              </a:lnSpc>
            </a:pPr>
            <a:r>
              <a:rPr lang="en-US" sz="1801" b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Ярута Анна.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8029" y="3177157"/>
            <a:ext cx="646077" cy="51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9" b="1">
                <a:solidFill>
                  <a:srgbClr val="CDA5A3"/>
                </a:solidFill>
                <a:latin typeface="PT Serif Bold"/>
                <a:ea typeface="PT Serif Bold"/>
                <a:cs typeface="PT Serif Bold"/>
                <a:sym typeface="PT Serif Bold"/>
              </a:rPr>
              <a:t>Old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95587" y="6583034"/>
            <a:ext cx="858520" cy="56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2"/>
              </a:lnSpc>
            </a:pPr>
            <a:r>
              <a:rPr lang="en-US" sz="325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New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8146" y="-47625"/>
            <a:ext cx="8312776" cy="129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45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За розподіл обов'язків були відповідальні:</a:t>
            </a:r>
          </a:p>
          <a:p>
            <a:pPr algn="ctr">
              <a:lnSpc>
                <a:spcPts val="3432"/>
              </a:lnSpc>
            </a:pPr>
            <a:r>
              <a:rPr lang="en-US" sz="2451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</a:t>
            </a:r>
          </a:p>
          <a:p>
            <a:pPr algn="ctr">
              <a:lnSpc>
                <a:spcPts val="3432"/>
              </a:lnSpc>
            </a:pPr>
            <a:r>
              <a:rPr lang="en-US" sz="2451" b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Ярута Анна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70259" y="2903593"/>
            <a:ext cx="4541443" cy="63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846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Розробка сторінки меню, її базовий функціонал: </a:t>
            </a:r>
            <a:r>
              <a:rPr lang="en-US" sz="1846" b="1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Ткачук Евеліна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38740" y="1280441"/>
            <a:ext cx="5223317" cy="122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Верстка основного вигляду сторінки сайту за допомогою </a:t>
            </a:r>
            <a:r>
              <a:rPr lang="en-US" sz="1770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HTML/CSS</a:t>
            </a:r>
            <a:r>
              <a:rPr lang="en-US" sz="177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</a:t>
            </a:r>
          </a:p>
          <a:p>
            <a:pPr algn="ctr">
              <a:lnSpc>
                <a:spcPts val="2478"/>
              </a:lnSpc>
            </a:pPr>
            <a:r>
              <a:rPr lang="en-US" sz="1770" b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Ярута Анна</a:t>
            </a:r>
            <a:r>
              <a:rPr lang="en-US" sz="1770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; допомога з багами: </a:t>
            </a:r>
            <a:r>
              <a:rPr lang="en-US" sz="1770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82352" y="2783317"/>
            <a:ext cx="4419212" cy="132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"/>
              </a:lnSpc>
            </a:pPr>
            <a:r>
              <a:rPr lang="en-US" sz="188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Створення функціональної частини сторінок "</a:t>
            </a:r>
            <a:r>
              <a:rPr lang="en-US" sz="1888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Admin</a:t>
            </a:r>
            <a:r>
              <a:rPr lang="en-US" sz="188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", "</a:t>
            </a:r>
            <a:r>
              <a:rPr lang="en-US" sz="1888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Feedback</a:t>
            </a:r>
            <a:r>
              <a:rPr lang="en-US" sz="188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":</a:t>
            </a:r>
          </a:p>
          <a:p>
            <a:pPr algn="ctr">
              <a:lnSpc>
                <a:spcPts val="2643"/>
              </a:lnSpc>
            </a:pPr>
            <a:r>
              <a:rPr lang="en-US" sz="1888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</a:t>
            </a:r>
          </a:p>
          <a:p>
            <a:pPr algn="ctr">
              <a:lnSpc>
                <a:spcPts val="2643"/>
              </a:lnSpc>
            </a:pPr>
            <a:endParaRPr lang="en-US" sz="1888" b="1">
              <a:solidFill>
                <a:srgbClr val="7ED957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09570" y="5912158"/>
            <a:ext cx="3468913" cy="98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1"/>
              </a:lnSpc>
            </a:pPr>
            <a:r>
              <a:rPr lang="en-US" sz="1865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Допомога</a:t>
            </a:r>
            <a:r>
              <a:rPr lang="en-US" sz="1865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з </a:t>
            </a:r>
            <a:r>
              <a:rPr lang="en-US" sz="1865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пошуком</a:t>
            </a:r>
            <a:r>
              <a:rPr lang="en-US" sz="1865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65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та</a:t>
            </a:r>
            <a:r>
              <a:rPr lang="en-US" sz="1865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65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виправленням</a:t>
            </a:r>
            <a:r>
              <a:rPr lang="en-US" sz="1865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65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багів</a:t>
            </a:r>
            <a:r>
              <a:rPr lang="en-US" sz="1865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 </a:t>
            </a:r>
            <a:r>
              <a:rPr lang="en-US" sz="1865" b="1" dirty="0" err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Ярута</a:t>
            </a:r>
            <a:r>
              <a:rPr lang="en-US" sz="1865" b="1" dirty="0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65" b="1" dirty="0" err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Анна</a:t>
            </a:r>
            <a:endParaRPr lang="en-US" sz="1865" b="1" dirty="0">
              <a:solidFill>
                <a:srgbClr val="FFDE59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444026" y="7183423"/>
            <a:ext cx="3568411" cy="9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Допомога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з </a:t>
            </a:r>
            <a:r>
              <a:rPr lang="en-US" sz="1873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виглядом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73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вище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73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зазначених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73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сторінок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 </a:t>
            </a:r>
            <a:r>
              <a:rPr lang="en-US" sz="1873" b="1" dirty="0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Ткачук Евеліна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, </a:t>
            </a:r>
            <a:r>
              <a:rPr lang="en-US" sz="1873" b="1" dirty="0" err="1">
                <a:solidFill>
                  <a:srgbClr val="5E17EB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Старикова</a:t>
            </a:r>
            <a:r>
              <a:rPr lang="en-US" sz="1873" b="1" dirty="0">
                <a:solidFill>
                  <a:srgbClr val="5E17EB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73" b="1" dirty="0" err="1">
                <a:solidFill>
                  <a:srgbClr val="5E17EB"/>
                </a:solidFill>
                <a:latin typeface="PT Serif Bold"/>
                <a:ea typeface="PT Serif Bold"/>
                <a:cs typeface="PT Serif Bold"/>
                <a:sym typeface="PT Serif Bold"/>
              </a:rPr>
              <a:t>Юлія</a:t>
            </a:r>
            <a:r>
              <a:rPr lang="en-US" sz="187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18146" y="5901088"/>
            <a:ext cx="3786640" cy="74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4"/>
              </a:lnSpc>
            </a:pPr>
            <a:r>
              <a:rPr lang="en-US" sz="2153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Контейнеризація</a:t>
            </a:r>
            <a:r>
              <a:rPr lang="en-US" sz="2153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 </a:t>
            </a:r>
            <a:r>
              <a:rPr lang="en-US" sz="2153" b="1" dirty="0" err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</a:t>
            </a:r>
            <a:r>
              <a:rPr lang="en-US" sz="2153" b="1" dirty="0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2153" b="1" dirty="0" err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Микола</a:t>
            </a:r>
            <a:endParaRPr lang="en-US" sz="2153" b="1" dirty="0">
              <a:solidFill>
                <a:srgbClr val="7ED957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484140" y="4379167"/>
            <a:ext cx="3439957" cy="96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824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Створення</a:t>
            </a:r>
            <a:r>
              <a:rPr lang="en-US" sz="1824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24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та</a:t>
            </a:r>
            <a:r>
              <a:rPr lang="en-US" sz="1824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24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підключення</a:t>
            </a:r>
            <a:r>
              <a:rPr lang="en-US" sz="1824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24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бази</a:t>
            </a:r>
            <a:r>
              <a:rPr lang="en-US" sz="1824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24" b="1" dirty="0" err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даних</a:t>
            </a:r>
            <a:r>
              <a:rPr lang="en-US" sz="1824" b="1" dirty="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 </a:t>
            </a:r>
            <a:r>
              <a:rPr lang="en-US" sz="1824" b="1" dirty="0" err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</a:t>
            </a:r>
            <a:r>
              <a:rPr lang="en-US" sz="1824" b="1" dirty="0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24" b="1" dirty="0" err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Микола</a:t>
            </a:r>
            <a:endParaRPr lang="en-US" sz="1824" b="1" dirty="0">
              <a:solidFill>
                <a:srgbClr val="7ED957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38740" y="7106772"/>
            <a:ext cx="4678416" cy="96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1867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Виправлення та покращення загального вигляду всіх сторінок: </a:t>
            </a:r>
            <a:r>
              <a:rPr lang="en-US" sz="1867" b="1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Ткачук Евеліна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84037" y="1190094"/>
            <a:ext cx="4803963" cy="120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Створення та підключення реляційної БД за допомогою </a:t>
            </a:r>
            <a:r>
              <a:rPr lang="en-US" sz="2343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SQLite</a:t>
            </a:r>
            <a:r>
              <a:rPr lang="en-US" sz="2343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 </a:t>
            </a:r>
            <a:r>
              <a:rPr lang="en-US" sz="2343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66398" y="4176100"/>
            <a:ext cx="3671372" cy="160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1837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Створення функціональної частини сторінки "Реєстрація/Вхід":</a:t>
            </a:r>
          </a:p>
          <a:p>
            <a:pPr algn="ctr">
              <a:lnSpc>
                <a:spcPts val="2571"/>
              </a:lnSpc>
            </a:pPr>
            <a:r>
              <a:rPr lang="en-US" sz="1837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</a:t>
            </a:r>
          </a:p>
          <a:p>
            <a:pPr algn="ctr">
              <a:lnSpc>
                <a:spcPts val="2571"/>
              </a:lnSpc>
            </a:pPr>
            <a:endParaRPr lang="en-US" sz="1837" b="1">
              <a:solidFill>
                <a:srgbClr val="7ED957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F80BF-4AD4-47E1-82D1-8EAC7019F132}"/>
              </a:ext>
            </a:extLst>
          </p:cNvPr>
          <p:cNvSpPr txBox="1"/>
          <p:nvPr/>
        </p:nvSpPr>
        <p:spPr>
          <a:xfrm>
            <a:off x="10890402" y="6987716"/>
            <a:ext cx="346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PT Serif Bold" panose="020B0604020202020204" charset="-52"/>
              </a:rPr>
              <a:t>Створення </a:t>
            </a:r>
            <a:r>
              <a:rPr lang="uk-UA" dirty="0" err="1">
                <a:solidFill>
                  <a:schemeClr val="bg1"/>
                </a:solidFill>
                <a:latin typeface="PT Serif Bold" panose="020B0604020202020204" charset="-52"/>
              </a:rPr>
              <a:t>презнтації</a:t>
            </a:r>
            <a:r>
              <a:rPr lang="uk-UA" dirty="0">
                <a:solidFill>
                  <a:schemeClr val="bg1"/>
                </a:solidFill>
                <a:latin typeface="PT Serif Bold" panose="020B0604020202020204" charset="-52"/>
              </a:rPr>
              <a:t>: </a:t>
            </a:r>
            <a:r>
              <a:rPr lang="en-US" sz="1800" b="1" dirty="0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Ткачук Евеліна</a:t>
            </a:r>
            <a:endParaRPr lang="ru-RU" sz="1800" b="1" dirty="0">
              <a:solidFill>
                <a:srgbClr val="5CE1E6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r>
              <a:rPr lang="ru-RU" b="1" dirty="0" err="1">
                <a:solidFill>
                  <a:schemeClr val="bg1"/>
                </a:solidFill>
                <a:latin typeface="PT Serif Bold"/>
                <a:sym typeface="PT Serif Bold"/>
              </a:rPr>
              <a:t>Допомога</a:t>
            </a:r>
            <a:r>
              <a:rPr lang="ru-RU" b="1" dirty="0">
                <a:solidFill>
                  <a:schemeClr val="bg1"/>
                </a:solidFill>
                <a:latin typeface="PT Serif Bold"/>
                <a:sym typeface="PT Serif Bold"/>
              </a:rPr>
              <a:t>: </a:t>
            </a:r>
            <a:r>
              <a:rPr lang="en-US" sz="1800" b="1" dirty="0" err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Ярута</a:t>
            </a:r>
            <a:r>
              <a:rPr lang="en-US" sz="1800" b="1" dirty="0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00" b="1" dirty="0" err="1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Анна</a:t>
            </a:r>
            <a:r>
              <a:rPr lang="ru-RU" sz="1800" b="1" dirty="0">
                <a:solidFill>
                  <a:srgbClr val="FFDE59"/>
                </a:solidFill>
                <a:latin typeface="PT Serif Bold"/>
                <a:ea typeface="PT Serif Bold"/>
                <a:cs typeface="PT Serif Bold"/>
                <a:sym typeface="PT Serif Bold"/>
              </a:rPr>
              <a:t>, </a:t>
            </a:r>
            <a:r>
              <a:rPr lang="en-US" sz="1800" b="1" dirty="0" err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</a:t>
            </a:r>
            <a:r>
              <a:rPr lang="en-US" sz="1800" b="1" dirty="0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 </a:t>
            </a:r>
            <a:r>
              <a:rPr lang="en-US" sz="1800" b="1" dirty="0" err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Микола</a:t>
            </a:r>
            <a:endParaRPr lang="LID4096" dirty="0">
              <a:solidFill>
                <a:schemeClr val="bg1"/>
              </a:solidFill>
              <a:latin typeface="PT Serif Bold" panose="020B0604020202020204" charset="-5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02508" y="6331822"/>
            <a:ext cx="4213992" cy="1180803"/>
          </a:xfrm>
          <a:custGeom>
            <a:avLst/>
            <a:gdLst/>
            <a:ahLst/>
            <a:cxnLst/>
            <a:rect l="l" t="t" r="r" b="b"/>
            <a:pathLst>
              <a:path w="4213992" h="1180803">
                <a:moveTo>
                  <a:pt x="0" y="0"/>
                </a:moveTo>
                <a:lnTo>
                  <a:pt x="4213992" y="0"/>
                </a:lnTo>
                <a:lnTo>
                  <a:pt x="4213992" y="1180804"/>
                </a:lnTo>
                <a:lnTo>
                  <a:pt x="0" y="1180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6500" y="4597393"/>
            <a:ext cx="3902737" cy="1318612"/>
          </a:xfrm>
          <a:custGeom>
            <a:avLst/>
            <a:gdLst/>
            <a:ahLst/>
            <a:cxnLst/>
            <a:rect l="l" t="t" r="r" b="b"/>
            <a:pathLst>
              <a:path w="3902737" h="1318612">
                <a:moveTo>
                  <a:pt x="0" y="0"/>
                </a:moveTo>
                <a:lnTo>
                  <a:pt x="3902737" y="0"/>
                </a:lnTo>
                <a:lnTo>
                  <a:pt x="3902737" y="1318612"/>
                </a:lnTo>
                <a:lnTo>
                  <a:pt x="0" y="131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2508" y="1603437"/>
            <a:ext cx="4213992" cy="1248395"/>
          </a:xfrm>
          <a:custGeom>
            <a:avLst/>
            <a:gdLst/>
            <a:ahLst/>
            <a:cxnLst/>
            <a:rect l="l" t="t" r="r" b="b"/>
            <a:pathLst>
              <a:path w="4213992" h="1248395">
                <a:moveTo>
                  <a:pt x="0" y="0"/>
                </a:moveTo>
                <a:lnTo>
                  <a:pt x="4213992" y="0"/>
                </a:lnTo>
                <a:lnTo>
                  <a:pt x="4213992" y="1248395"/>
                </a:lnTo>
                <a:lnTo>
                  <a:pt x="0" y="1248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4516" y="3466203"/>
            <a:ext cx="2449976" cy="2449976"/>
          </a:xfrm>
          <a:custGeom>
            <a:avLst/>
            <a:gdLst/>
            <a:ahLst/>
            <a:cxnLst/>
            <a:rect l="l" t="t" r="r" b="b"/>
            <a:pathLst>
              <a:path w="2449976" h="2449976">
                <a:moveTo>
                  <a:pt x="0" y="0"/>
                </a:moveTo>
                <a:lnTo>
                  <a:pt x="2449976" y="0"/>
                </a:lnTo>
                <a:lnTo>
                  <a:pt x="2449976" y="2449976"/>
                </a:lnTo>
                <a:lnTo>
                  <a:pt x="0" y="2449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864" y="1993835"/>
            <a:ext cx="8115300" cy="6299330"/>
          </a:xfrm>
          <a:custGeom>
            <a:avLst/>
            <a:gdLst/>
            <a:ahLst/>
            <a:cxnLst/>
            <a:rect l="l" t="t" r="r" b="b"/>
            <a:pathLst>
              <a:path w="8115300" h="6299330">
                <a:moveTo>
                  <a:pt x="0" y="0"/>
                </a:moveTo>
                <a:lnTo>
                  <a:pt x="8115300" y="0"/>
                </a:lnTo>
                <a:lnTo>
                  <a:pt x="8115300" y="6299330"/>
                </a:lnTo>
                <a:lnTo>
                  <a:pt x="0" y="6299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370" r="-207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601298"/>
            <a:ext cx="5852908" cy="95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2"/>
              </a:lnSpc>
            </a:pPr>
            <a:r>
              <a:rPr lang="en-US" sz="275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Тест </a:t>
            </a:r>
            <a:r>
              <a:rPr lang="en-US" sz="2758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API </a:t>
            </a:r>
            <a:r>
              <a:rPr lang="en-US" sz="2758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та Створення документації: </a:t>
            </a:r>
            <a:r>
              <a:rPr lang="en-US" sz="2758" b="1">
                <a:solidFill>
                  <a:srgbClr val="5CE1E6"/>
                </a:solidFill>
                <a:latin typeface="PT Serif Bold"/>
                <a:ea typeface="PT Serif Bold"/>
                <a:cs typeface="PT Serif Bold"/>
                <a:sym typeface="PT Serif Bold"/>
              </a:rPr>
              <a:t>Ткачук Евеліна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6257" y="714710"/>
            <a:ext cx="4590701" cy="104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298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Підключення</a:t>
            </a:r>
            <a:r>
              <a:rPr lang="en-US" sz="2981" b="1">
                <a:solidFill>
                  <a:srgbClr val="FF3131"/>
                </a:solidFill>
                <a:latin typeface="PT Serif Bold"/>
                <a:ea typeface="PT Serif Bold"/>
                <a:cs typeface="PT Serif Bold"/>
                <a:sym typeface="PT Serif Bold"/>
              </a:rPr>
              <a:t> API</a:t>
            </a:r>
            <a:r>
              <a:rPr lang="en-US" sz="2981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: </a:t>
            </a:r>
            <a:r>
              <a:rPr lang="en-US" sz="2981" b="1">
                <a:solidFill>
                  <a:srgbClr val="7ED957"/>
                </a:solidFill>
                <a:latin typeface="PT Serif Bold"/>
                <a:ea typeface="PT Serif Bold"/>
                <a:cs typeface="PT Serif Bold"/>
                <a:sym typeface="PT Serif Bold"/>
              </a:rPr>
              <a:t>Анікєєнко Микола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6688" y="455103"/>
            <a:ext cx="8111312" cy="80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306" b="1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Використані інструменти для спільної роботи та комунікації: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7192241" y="8432419"/>
            <a:ext cx="0" cy="14856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H="1">
            <a:off x="12649198" y="4448075"/>
            <a:ext cx="1905002" cy="8086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16834492" y="5256699"/>
            <a:ext cx="882008" cy="107512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15240000" y="2851832"/>
            <a:ext cx="609600" cy="7676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55864" y="-75978"/>
            <a:ext cx="5615345" cy="847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4870" b="1" i="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Командна робота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799</Words>
  <Application>Microsoft Office PowerPoint</Application>
  <PresentationFormat>Довільний</PresentationFormat>
  <Paragraphs>169</Paragraphs>
  <Slides>12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25" baseType="lpstr">
      <vt:lpstr>Calibri</vt:lpstr>
      <vt:lpstr>Poppins Light</vt:lpstr>
      <vt:lpstr>Bebas Neue Cyrillic</vt:lpstr>
      <vt:lpstr>Arimo</vt:lpstr>
      <vt:lpstr>Arial</vt:lpstr>
      <vt:lpstr>PT Serif Bold</vt:lpstr>
      <vt:lpstr>Noto Serif Display</vt:lpstr>
      <vt:lpstr>Poppins Medium</vt:lpstr>
      <vt:lpstr>Arimo Bold Italics</vt:lpstr>
      <vt:lpstr>Poppins Medium Bold</vt:lpstr>
      <vt:lpstr>Lobster</vt:lpstr>
      <vt:lpstr>Arimo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базового вебпроєкту ‘VofkPizza’</dc:title>
  <cp:lastModifiedBy>Евеліна Ткачук</cp:lastModifiedBy>
  <cp:revision>1</cp:revision>
  <dcterms:created xsi:type="dcterms:W3CDTF">2006-08-16T00:00:00Z</dcterms:created>
  <dcterms:modified xsi:type="dcterms:W3CDTF">2024-12-09T22:08:19Z</dcterms:modified>
  <dc:identifier>DAGYzjOzyoQ</dc:identifier>
</cp:coreProperties>
</file>